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8" r:id="rId1"/>
  </p:sldMasterIdLst>
  <p:sldIdLst>
    <p:sldId id="256" r:id="rId2"/>
    <p:sldId id="267" r:id="rId3"/>
    <p:sldId id="260" r:id="rId4"/>
    <p:sldId id="261" r:id="rId5"/>
    <p:sldId id="262" r:id="rId6"/>
    <p:sldId id="263" r:id="rId7"/>
    <p:sldId id="257" r:id="rId8"/>
    <p:sldId id="265" r:id="rId9"/>
    <p:sldId id="266" r:id="rId10"/>
    <p:sldId id="258" r:id="rId11"/>
    <p:sldId id="259" r:id="rId12"/>
    <p:sldId id="264" r:id="rId13"/>
    <p:sldId id="269" r:id="rId14"/>
    <p:sldId id="268"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906" autoAdjust="0"/>
    <p:restoredTop sz="86450"/>
  </p:normalViewPr>
  <p:slideViewPr>
    <p:cSldViewPr snapToGrid="0">
      <p:cViewPr varScale="1">
        <p:scale>
          <a:sx n="110" d="100"/>
          <a:sy n="110" d="100"/>
        </p:scale>
        <p:origin x="328" y="18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tiff>
</file>

<file path=ppt/media/image10.tiff>
</file>

<file path=ppt/media/image11.tiff>
</file>

<file path=ppt/media/image12.tiff>
</file>

<file path=ppt/media/image13.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B61BEF0D-F0BB-DE4B-95CE-6DB70DBA9567}" type="datetimeFigureOut">
              <a:rPr lang="en-US" smtClean="0"/>
              <a:pPr/>
              <a:t>2/20/17</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D57F1E4F-1CFF-5643-939E-217C01CDF565}" type="slidenum">
              <a:rPr lang="en-US" smtClean="0"/>
              <a:pPr/>
              <a:t>‹#›</a:t>
            </a:fld>
            <a:endParaRPr lang="en-US" dirty="0"/>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5798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157587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674506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747161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smtClean="0"/>
              <a:t>Click to edit Master title style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16684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909122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2/20/17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62197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2/20/17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05420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2/20/17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364588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smtClean="0"/>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32384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378265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B61BEF0D-F0BB-DE4B-95CE-6DB70DBA9567}" type="datetimeFigureOut">
              <a:rPr lang="en-US" smtClean="0"/>
              <a:pPr/>
              <a:t>2/20/17</a:t>
            </a:fld>
            <a:endParaRPr lang="en-US" dirty="0"/>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US" dirty="0"/>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38692175"/>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1" Type="http://schemas.openxmlformats.org/officeDocument/2006/relationships/image" Target="../media/image10.tiff"/><Relationship Id="rId12" Type="http://schemas.openxmlformats.org/officeDocument/2006/relationships/image" Target="../media/image11.tiff"/><Relationship Id="rId13" Type="http://schemas.openxmlformats.org/officeDocument/2006/relationships/image" Target="../media/image12.tiff"/><Relationship Id="rId14" Type="http://schemas.openxmlformats.org/officeDocument/2006/relationships/image" Target="../media/image13.tiff"/><Relationship Id="rId1" Type="http://schemas.openxmlformats.org/officeDocument/2006/relationships/slideLayout" Target="../slideLayouts/slideLayout2.xml"/><Relationship Id="rId2" Type="http://schemas.openxmlformats.org/officeDocument/2006/relationships/image" Target="../media/image1.tiff"/><Relationship Id="rId3" Type="http://schemas.openxmlformats.org/officeDocument/2006/relationships/image" Target="../media/image2.tiff"/><Relationship Id="rId4" Type="http://schemas.openxmlformats.org/officeDocument/2006/relationships/image" Target="../media/image3.tiff"/><Relationship Id="rId5" Type="http://schemas.openxmlformats.org/officeDocument/2006/relationships/image" Target="../media/image4.tiff"/><Relationship Id="rId6" Type="http://schemas.openxmlformats.org/officeDocument/2006/relationships/image" Target="../media/image5.tiff"/><Relationship Id="rId7" Type="http://schemas.openxmlformats.org/officeDocument/2006/relationships/image" Target="../media/image6.tiff"/><Relationship Id="rId8" Type="http://schemas.openxmlformats.org/officeDocument/2006/relationships/image" Target="../media/image7.tiff"/><Relationship Id="rId9" Type="http://schemas.openxmlformats.org/officeDocument/2006/relationships/image" Target="../media/image8.tiff"/><Relationship Id="rId10" Type="http://schemas.openxmlformats.org/officeDocument/2006/relationships/image" Target="../media/image9.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Group 3 – The Beast Nation</a:t>
            </a:r>
            <a:endParaRPr lang="en-GB" dirty="0"/>
          </a:p>
        </p:txBody>
      </p:sp>
      <p:sp>
        <p:nvSpPr>
          <p:cNvPr id="3" name="Subtitle 2"/>
          <p:cNvSpPr>
            <a:spLocks noGrp="1"/>
          </p:cNvSpPr>
          <p:nvPr>
            <p:ph type="subTitle" idx="1"/>
          </p:nvPr>
        </p:nvSpPr>
        <p:spPr>
          <a:xfrm>
            <a:off x="1519707" y="3869634"/>
            <a:ext cx="9234152" cy="1388165"/>
          </a:xfrm>
        </p:spPr>
        <p:txBody>
          <a:bodyPr>
            <a:normAutofit/>
          </a:bodyPr>
          <a:lstStyle/>
          <a:p>
            <a:r>
              <a:rPr lang="en-GB" dirty="0" smtClean="0"/>
              <a:t>Team Project</a:t>
            </a:r>
            <a:endParaRPr lang="en-GB" dirty="0"/>
          </a:p>
          <a:p>
            <a:r>
              <a:rPr lang="en-GB" dirty="0" err="1" smtClean="0"/>
              <a:t>Anis</a:t>
            </a:r>
            <a:r>
              <a:rPr lang="en-GB" dirty="0" smtClean="0"/>
              <a:t> </a:t>
            </a:r>
            <a:r>
              <a:rPr lang="en-GB" dirty="0" err="1" smtClean="0"/>
              <a:t>Subba</a:t>
            </a:r>
            <a:r>
              <a:rPr lang="en-GB" dirty="0" smtClean="0"/>
              <a:t> - Jennifer Odongo - Benjamin </a:t>
            </a:r>
            <a:r>
              <a:rPr lang="en-GB" dirty="0" err="1" smtClean="0"/>
              <a:t>Mapamboli</a:t>
            </a:r>
            <a:r>
              <a:rPr lang="en-GB" dirty="0" smtClean="0"/>
              <a:t> - </a:t>
            </a:r>
            <a:r>
              <a:rPr lang="en-GB" dirty="0" err="1" smtClean="0"/>
              <a:t>Nazir</a:t>
            </a:r>
            <a:r>
              <a:rPr lang="en-GB" dirty="0" smtClean="0"/>
              <a:t> </a:t>
            </a:r>
            <a:r>
              <a:rPr lang="en-GB" dirty="0" err="1"/>
              <a:t>M</a:t>
            </a:r>
            <a:r>
              <a:rPr lang="en-GB" dirty="0" err="1" smtClean="0"/>
              <a:t>ohammmad</a:t>
            </a:r>
            <a:endParaRPr lang="en-GB" dirty="0"/>
          </a:p>
        </p:txBody>
      </p:sp>
    </p:spTree>
    <p:extLst>
      <p:ext uri="{BB962C8B-B14F-4D97-AF65-F5344CB8AC3E}">
        <p14:creationId xmlns:p14="http://schemas.microsoft.com/office/powerpoint/2010/main" val="2879811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Progress - Week 1&amp;2</a:t>
            </a:r>
            <a:endParaRPr lang="en-GB" dirty="0"/>
          </a:p>
        </p:txBody>
      </p:sp>
      <p:sp>
        <p:nvSpPr>
          <p:cNvPr id="3" name="Content Placeholder 2"/>
          <p:cNvSpPr>
            <a:spLocks noGrp="1"/>
          </p:cNvSpPr>
          <p:nvPr>
            <p:ph idx="1"/>
          </p:nvPr>
        </p:nvSpPr>
        <p:spPr>
          <a:xfrm>
            <a:off x="1143000" y="1656272"/>
            <a:ext cx="9872871" cy="4439728"/>
          </a:xfrm>
        </p:spPr>
        <p:txBody>
          <a:bodyPr>
            <a:normAutofit lnSpcReduction="10000"/>
          </a:bodyPr>
          <a:lstStyle/>
          <a:p>
            <a:pPr marL="342900" indent="-342900">
              <a:lnSpc>
                <a:spcPct val="100000"/>
              </a:lnSpc>
              <a:spcBef>
                <a:spcPts val="0"/>
              </a:spcBef>
              <a:buClrTx/>
              <a:buSzTx/>
            </a:pPr>
            <a:r>
              <a:rPr lang="en-GB" dirty="0" smtClean="0"/>
              <a:t>In Week 1 and Week 2 all we have mostly done is sorting into team of 4. </a:t>
            </a:r>
          </a:p>
          <a:p>
            <a:pPr marL="342900" indent="-342900">
              <a:lnSpc>
                <a:spcPct val="100000"/>
              </a:lnSpc>
              <a:spcBef>
                <a:spcPts val="0"/>
              </a:spcBef>
              <a:buClrTx/>
              <a:buSzTx/>
            </a:pPr>
            <a:r>
              <a:rPr lang="en-GB" dirty="0" smtClean="0"/>
              <a:t>In </a:t>
            </a:r>
            <a:r>
              <a:rPr lang="en-GB" dirty="0" smtClean="0"/>
              <a:t>the following week we have been deciding what role we are going to do in this project. </a:t>
            </a:r>
          </a:p>
          <a:p>
            <a:pPr marL="342900" indent="-342900">
              <a:lnSpc>
                <a:spcPct val="100000"/>
              </a:lnSpc>
              <a:spcBef>
                <a:spcPts val="0"/>
              </a:spcBef>
              <a:buClrTx/>
              <a:buSzTx/>
            </a:pPr>
            <a:r>
              <a:rPr lang="en-GB" dirty="0" smtClean="0"/>
              <a:t>Jennifer is documentation, Benjamin is on QA, </a:t>
            </a:r>
            <a:r>
              <a:rPr lang="en-GB" dirty="0" err="1" smtClean="0"/>
              <a:t>Nazir</a:t>
            </a:r>
            <a:r>
              <a:rPr lang="en-GB" dirty="0" smtClean="0"/>
              <a:t> is the User Docs and </a:t>
            </a:r>
            <a:r>
              <a:rPr lang="en-GB" dirty="0" err="1" smtClean="0"/>
              <a:t>Anis</a:t>
            </a:r>
            <a:r>
              <a:rPr lang="en-GB" dirty="0" smtClean="0"/>
              <a:t> is in Project Management. </a:t>
            </a:r>
          </a:p>
          <a:p>
            <a:pPr marL="342900" indent="-342900">
              <a:lnSpc>
                <a:spcPct val="100000"/>
              </a:lnSpc>
              <a:spcBef>
                <a:spcPts val="0"/>
              </a:spcBef>
              <a:buClrTx/>
              <a:buSzTx/>
            </a:pPr>
            <a:r>
              <a:rPr lang="en-GB" dirty="0" smtClean="0"/>
              <a:t>We have also logged in the GitHub which will be our website where we can communicate, update, share information and work. </a:t>
            </a:r>
          </a:p>
          <a:p>
            <a:pPr marL="342900" indent="-342900">
              <a:lnSpc>
                <a:spcPct val="100000"/>
              </a:lnSpc>
              <a:spcBef>
                <a:spcPts val="0"/>
              </a:spcBef>
              <a:buClrTx/>
              <a:buSzTx/>
            </a:pPr>
            <a:r>
              <a:rPr lang="en-GB" dirty="0" smtClean="0"/>
              <a:t>After that had a long chat on the possible idea for the project. From what we had discuss we will be making a rental shop which will sell groceries, cloth, pharmacy, household and electronic.   </a:t>
            </a:r>
          </a:p>
          <a:p>
            <a:pPr marL="342900" indent="-342900">
              <a:lnSpc>
                <a:spcPct val="100000"/>
              </a:lnSpc>
              <a:spcBef>
                <a:spcPts val="0"/>
              </a:spcBef>
              <a:buClrTx/>
              <a:buSzTx/>
            </a:pPr>
            <a:r>
              <a:rPr lang="en-GB" dirty="0" smtClean="0"/>
              <a:t>We then defined the specification like language needs and requirements need to be done to finish the project like name, </a:t>
            </a:r>
            <a:r>
              <a:rPr lang="en-GB" dirty="0" err="1" smtClean="0"/>
              <a:t>slogen</a:t>
            </a:r>
            <a:r>
              <a:rPr lang="en-GB" dirty="0" smtClean="0"/>
              <a:t>, </a:t>
            </a:r>
            <a:r>
              <a:rPr lang="en-GB" dirty="0" err="1" smtClean="0"/>
              <a:t>color</a:t>
            </a:r>
            <a:r>
              <a:rPr lang="en-GB" dirty="0" smtClean="0"/>
              <a:t> scheme, logo , WBS , charts and as on.</a:t>
            </a:r>
            <a:endParaRPr lang="en-GB" dirty="0"/>
          </a:p>
        </p:txBody>
      </p:sp>
    </p:spTree>
    <p:extLst>
      <p:ext uri="{BB962C8B-B14F-4D97-AF65-F5344CB8AC3E}">
        <p14:creationId xmlns:p14="http://schemas.microsoft.com/office/powerpoint/2010/main" val="122628666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Progress – Week 3&amp;4</a:t>
            </a:r>
            <a:endParaRPr lang="en-GB" dirty="0"/>
          </a:p>
        </p:txBody>
      </p:sp>
      <p:sp>
        <p:nvSpPr>
          <p:cNvPr id="3" name="Content Placeholder 2"/>
          <p:cNvSpPr>
            <a:spLocks noGrp="1"/>
          </p:cNvSpPr>
          <p:nvPr>
            <p:ph idx="1"/>
          </p:nvPr>
        </p:nvSpPr>
        <p:spPr/>
        <p:txBody>
          <a:bodyPr/>
          <a:lstStyle/>
          <a:p>
            <a:r>
              <a:rPr lang="en-GB" dirty="0" smtClean="0"/>
              <a:t>In this following weeks we had been ticking the specification list one by one like name FCEPH which is the first letter of the product we will be selling like Food, cloth, Pharmacy, Household. </a:t>
            </a:r>
            <a:r>
              <a:rPr lang="en-GB" dirty="0"/>
              <a:t> </a:t>
            </a:r>
            <a:r>
              <a:rPr lang="en-GB" dirty="0" smtClean="0"/>
              <a:t>Possible slogan like low price, high quality! Bring quality to you.  </a:t>
            </a:r>
            <a:r>
              <a:rPr lang="en-GB" dirty="0" smtClean="0"/>
              <a:t>Colour </a:t>
            </a:r>
            <a:r>
              <a:rPr lang="en-GB" dirty="0" smtClean="0"/>
              <a:t>requirement like white, green blue. </a:t>
            </a:r>
          </a:p>
          <a:p>
            <a:r>
              <a:rPr lang="en-GB" dirty="0" smtClean="0"/>
              <a:t>Jennifer and Benjamin has started the web designing, while </a:t>
            </a:r>
            <a:r>
              <a:rPr lang="en-GB" dirty="0" smtClean="0"/>
              <a:t>me </a:t>
            </a:r>
            <a:r>
              <a:rPr lang="en-GB" dirty="0" smtClean="0"/>
              <a:t>and </a:t>
            </a:r>
            <a:r>
              <a:rPr lang="en-GB" dirty="0" err="1"/>
              <a:t>N</a:t>
            </a:r>
            <a:r>
              <a:rPr lang="en-GB" dirty="0" err="1" smtClean="0"/>
              <a:t>azir</a:t>
            </a:r>
            <a:r>
              <a:rPr lang="en-GB" dirty="0" smtClean="0"/>
              <a:t> will be </a:t>
            </a:r>
            <a:r>
              <a:rPr lang="en-GB" dirty="0" smtClean="0"/>
              <a:t>doing the mobile app development. </a:t>
            </a:r>
          </a:p>
          <a:p>
            <a:r>
              <a:rPr lang="en-GB" dirty="0" smtClean="0"/>
              <a:t>We also made the WBS which the lecture was based on. Were me </a:t>
            </a:r>
            <a:endParaRPr lang="en-GB" dirty="0" smtClean="0"/>
          </a:p>
        </p:txBody>
      </p:sp>
    </p:spTree>
    <p:extLst>
      <p:ext uri="{BB962C8B-B14F-4D97-AF65-F5344CB8AC3E}">
        <p14:creationId xmlns:p14="http://schemas.microsoft.com/office/powerpoint/2010/main" val="334088076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Progress – Week 5</a:t>
            </a:r>
            <a:endParaRPr lang="en-GB" dirty="0"/>
          </a:p>
        </p:txBody>
      </p:sp>
      <p:sp>
        <p:nvSpPr>
          <p:cNvPr id="3" name="Content Placeholder 2"/>
          <p:cNvSpPr>
            <a:spLocks noGrp="1"/>
          </p:cNvSpPr>
          <p:nvPr>
            <p:ph idx="1"/>
          </p:nvPr>
        </p:nvSpPr>
        <p:spPr/>
        <p:txBody>
          <a:bodyPr/>
          <a:lstStyle/>
          <a:p>
            <a:r>
              <a:rPr lang="en-GB" dirty="0" smtClean="0"/>
              <a:t>We did the Gantt chart which </a:t>
            </a:r>
            <a:r>
              <a:rPr lang="en-GB" dirty="0" smtClean="0"/>
              <a:t>was the lecture was based on. In there we fill with amount of the work done in certain amount of time. </a:t>
            </a:r>
          </a:p>
          <a:p>
            <a:endParaRPr lang="en-GB" dirty="0"/>
          </a:p>
        </p:txBody>
      </p:sp>
    </p:spTree>
    <p:extLst>
      <p:ext uri="{BB962C8B-B14F-4D97-AF65-F5344CB8AC3E}">
        <p14:creationId xmlns:p14="http://schemas.microsoft.com/office/powerpoint/2010/main" val="80500969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Future Progress</a:t>
            </a:r>
            <a:endParaRPr lang="en-GB" dirty="0"/>
          </a:p>
        </p:txBody>
      </p:sp>
      <p:sp>
        <p:nvSpPr>
          <p:cNvPr id="3" name="Content Placeholder 2"/>
          <p:cNvSpPr>
            <a:spLocks noGrp="1"/>
          </p:cNvSpPr>
          <p:nvPr>
            <p:ph idx="1"/>
          </p:nvPr>
        </p:nvSpPr>
        <p:spPr/>
        <p:txBody>
          <a:bodyPr/>
          <a:lstStyle/>
          <a:p>
            <a:endParaRPr lang="en-GB"/>
          </a:p>
        </p:txBody>
      </p:sp>
    </p:spTree>
    <p:extLst>
      <p:ext uri="{BB962C8B-B14F-4D97-AF65-F5344CB8AC3E}">
        <p14:creationId xmlns:p14="http://schemas.microsoft.com/office/powerpoint/2010/main" val="59196485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End</a:t>
            </a:r>
            <a:endParaRPr lang="en-GB" dirty="0"/>
          </a:p>
        </p:txBody>
      </p:sp>
      <p:sp>
        <p:nvSpPr>
          <p:cNvPr id="3" name="Content Placeholder 2"/>
          <p:cNvSpPr>
            <a:spLocks noGrp="1"/>
          </p:cNvSpPr>
          <p:nvPr>
            <p:ph idx="1"/>
          </p:nvPr>
        </p:nvSpPr>
        <p:spPr/>
        <p:txBody>
          <a:bodyPr/>
          <a:lstStyle/>
          <a:p>
            <a:endParaRPr lang="en-GB"/>
          </a:p>
        </p:txBody>
      </p:sp>
    </p:spTree>
    <p:extLst>
      <p:ext uri="{BB962C8B-B14F-4D97-AF65-F5344CB8AC3E}">
        <p14:creationId xmlns:p14="http://schemas.microsoft.com/office/powerpoint/2010/main" val="4780920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Introduction</a:t>
            </a:r>
            <a:endParaRPr lang="en-GB" dirty="0"/>
          </a:p>
        </p:txBody>
      </p:sp>
      <p:sp>
        <p:nvSpPr>
          <p:cNvPr id="3" name="Content Placeholder 2"/>
          <p:cNvSpPr>
            <a:spLocks noGrp="1"/>
          </p:cNvSpPr>
          <p:nvPr>
            <p:ph idx="1"/>
          </p:nvPr>
        </p:nvSpPr>
        <p:spPr/>
        <p:txBody>
          <a:bodyPr/>
          <a:lstStyle/>
          <a:p>
            <a:endParaRPr lang="en-GB" dirty="0"/>
          </a:p>
        </p:txBody>
      </p:sp>
    </p:spTree>
    <p:extLst>
      <p:ext uri="{BB962C8B-B14F-4D97-AF65-F5344CB8AC3E}">
        <p14:creationId xmlns:p14="http://schemas.microsoft.com/office/powerpoint/2010/main" val="30779586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Review of Roles - </a:t>
            </a:r>
            <a:r>
              <a:rPr lang="en-GB" dirty="0" err="1" smtClean="0"/>
              <a:t>Anis</a:t>
            </a:r>
            <a:endParaRPr lang="en-GB" dirty="0"/>
          </a:p>
        </p:txBody>
      </p:sp>
      <p:sp>
        <p:nvSpPr>
          <p:cNvPr id="3" name="Content Placeholder 2"/>
          <p:cNvSpPr>
            <a:spLocks noGrp="1"/>
          </p:cNvSpPr>
          <p:nvPr>
            <p:ph idx="1"/>
          </p:nvPr>
        </p:nvSpPr>
        <p:spPr/>
        <p:txBody>
          <a:bodyPr/>
          <a:lstStyle/>
          <a:p>
            <a:endParaRPr lang="en-GB"/>
          </a:p>
        </p:txBody>
      </p:sp>
    </p:spTree>
    <p:extLst>
      <p:ext uri="{BB962C8B-B14F-4D97-AF65-F5344CB8AC3E}">
        <p14:creationId xmlns:p14="http://schemas.microsoft.com/office/powerpoint/2010/main" val="38536930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Review of </a:t>
            </a:r>
            <a:r>
              <a:rPr lang="en-GB" dirty="0" smtClean="0"/>
              <a:t>Roles - Jennifer</a:t>
            </a:r>
            <a:endParaRPr lang="en-GB" dirty="0"/>
          </a:p>
        </p:txBody>
      </p:sp>
      <p:sp>
        <p:nvSpPr>
          <p:cNvPr id="3" name="Content Placeholder 2"/>
          <p:cNvSpPr>
            <a:spLocks noGrp="1"/>
          </p:cNvSpPr>
          <p:nvPr>
            <p:ph idx="1"/>
          </p:nvPr>
        </p:nvSpPr>
        <p:spPr/>
        <p:txBody>
          <a:bodyPr/>
          <a:lstStyle/>
          <a:p>
            <a:endParaRPr lang="en-GB"/>
          </a:p>
        </p:txBody>
      </p:sp>
    </p:spTree>
    <p:extLst>
      <p:ext uri="{BB962C8B-B14F-4D97-AF65-F5344CB8AC3E}">
        <p14:creationId xmlns:p14="http://schemas.microsoft.com/office/powerpoint/2010/main" val="27865236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Review of </a:t>
            </a:r>
            <a:r>
              <a:rPr lang="en-GB" dirty="0" smtClean="0"/>
              <a:t>Roles </a:t>
            </a:r>
            <a:r>
              <a:rPr lang="en-GB" dirty="0"/>
              <a:t>- B</a:t>
            </a:r>
            <a:r>
              <a:rPr lang="en-GB" dirty="0" smtClean="0"/>
              <a:t>enjamin</a:t>
            </a:r>
            <a:endParaRPr lang="en-GB" dirty="0"/>
          </a:p>
        </p:txBody>
      </p:sp>
      <p:sp>
        <p:nvSpPr>
          <p:cNvPr id="3" name="Content Placeholder 2"/>
          <p:cNvSpPr>
            <a:spLocks noGrp="1"/>
          </p:cNvSpPr>
          <p:nvPr>
            <p:ph idx="1"/>
          </p:nvPr>
        </p:nvSpPr>
        <p:spPr/>
        <p:txBody>
          <a:bodyPr/>
          <a:lstStyle/>
          <a:p>
            <a:endParaRPr lang="en-GB"/>
          </a:p>
        </p:txBody>
      </p:sp>
    </p:spTree>
    <p:extLst>
      <p:ext uri="{BB962C8B-B14F-4D97-AF65-F5344CB8AC3E}">
        <p14:creationId xmlns:p14="http://schemas.microsoft.com/office/powerpoint/2010/main" val="19206043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Review of </a:t>
            </a:r>
            <a:r>
              <a:rPr lang="en-GB" dirty="0" smtClean="0"/>
              <a:t>Roles </a:t>
            </a:r>
            <a:r>
              <a:rPr lang="en-GB" dirty="0"/>
              <a:t>- </a:t>
            </a:r>
            <a:r>
              <a:rPr lang="en-GB" dirty="0" err="1"/>
              <a:t>N</a:t>
            </a:r>
            <a:r>
              <a:rPr lang="en-GB" dirty="0" err="1" smtClean="0"/>
              <a:t>azir</a:t>
            </a:r>
            <a:endParaRPr lang="en-GB" dirty="0"/>
          </a:p>
        </p:txBody>
      </p:sp>
      <p:sp>
        <p:nvSpPr>
          <p:cNvPr id="3" name="Content Placeholder 2"/>
          <p:cNvSpPr>
            <a:spLocks noGrp="1"/>
          </p:cNvSpPr>
          <p:nvPr>
            <p:ph idx="1"/>
          </p:nvPr>
        </p:nvSpPr>
        <p:spPr/>
        <p:txBody>
          <a:bodyPr/>
          <a:lstStyle/>
          <a:p>
            <a:endParaRPr lang="en-GB"/>
          </a:p>
        </p:txBody>
      </p:sp>
    </p:spTree>
    <p:extLst>
      <p:ext uri="{BB962C8B-B14F-4D97-AF65-F5344CB8AC3E}">
        <p14:creationId xmlns:p14="http://schemas.microsoft.com/office/powerpoint/2010/main" val="24410715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Project Plan</a:t>
            </a:r>
            <a:endParaRPr lang="en-GB" dirty="0"/>
          </a:p>
        </p:txBody>
      </p:sp>
      <p:sp>
        <p:nvSpPr>
          <p:cNvPr id="3" name="Content Placeholder 2"/>
          <p:cNvSpPr>
            <a:spLocks noGrp="1"/>
          </p:cNvSpPr>
          <p:nvPr>
            <p:ph idx="1"/>
          </p:nvPr>
        </p:nvSpPr>
        <p:spPr/>
        <p:txBody>
          <a:bodyPr/>
          <a:lstStyle/>
          <a:p>
            <a:endParaRPr lang="en-GB" dirty="0"/>
          </a:p>
        </p:txBody>
      </p:sp>
    </p:spTree>
    <p:extLst>
      <p:ext uri="{BB962C8B-B14F-4D97-AF65-F5344CB8AC3E}">
        <p14:creationId xmlns:p14="http://schemas.microsoft.com/office/powerpoint/2010/main" val="1743680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Project Plan</a:t>
            </a:r>
            <a:endParaRPr lang="en-GB" dirty="0"/>
          </a:p>
        </p:txBody>
      </p:sp>
      <p:sp>
        <p:nvSpPr>
          <p:cNvPr id="3" name="Content Placeholder 2"/>
          <p:cNvSpPr>
            <a:spLocks noGrp="1"/>
          </p:cNvSpPr>
          <p:nvPr>
            <p:ph idx="1"/>
          </p:nvPr>
        </p:nvSpPr>
        <p:spPr/>
        <p:txBody>
          <a:bodyPr/>
          <a:lstStyle/>
          <a:p>
            <a:endParaRPr lang="en-GB"/>
          </a:p>
        </p:txBody>
      </p:sp>
    </p:spTree>
    <p:extLst>
      <p:ext uri="{BB962C8B-B14F-4D97-AF65-F5344CB8AC3E}">
        <p14:creationId xmlns:p14="http://schemas.microsoft.com/office/powerpoint/2010/main" val="34822860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828065" y="37702"/>
            <a:ext cx="10515600" cy="854484"/>
          </a:xfrm>
        </p:spPr>
        <p:txBody>
          <a:bodyPr>
            <a:normAutofit fontScale="90000"/>
          </a:bodyPr>
          <a:lstStyle/>
          <a:p>
            <a:r>
              <a:rPr lang="en-US" dirty="0" smtClean="0"/>
              <a:t>Ideas accessed from other supermarket </a:t>
            </a:r>
            <a:r>
              <a:rPr lang="en-US" dirty="0" smtClean="0"/>
              <a:t>apps!</a:t>
            </a:r>
            <a:endParaRPr lang="en-US" dirty="0"/>
          </a:p>
        </p:txBody>
      </p:sp>
      <p:sp>
        <p:nvSpPr>
          <p:cNvPr id="6" name="TextBox 5"/>
          <p:cNvSpPr txBox="1"/>
          <p:nvPr/>
        </p:nvSpPr>
        <p:spPr>
          <a:xfrm>
            <a:off x="265500" y="3573276"/>
            <a:ext cx="2863972" cy="707886"/>
          </a:xfrm>
          <a:prstGeom prst="rect">
            <a:avLst/>
          </a:prstGeom>
          <a:noFill/>
          <a:ln>
            <a:solidFill>
              <a:schemeClr val="tx1"/>
            </a:solidFill>
          </a:ln>
        </p:spPr>
        <p:txBody>
          <a:bodyPr wrap="square" rtlCol="0">
            <a:spAutoFit/>
          </a:bodyPr>
          <a:lstStyle/>
          <a:p>
            <a:r>
              <a:rPr lang="en-US" sz="1000" dirty="0" smtClean="0"/>
              <a:t>(1) This is were we got all the ideas about the mobile app. After analyzing all the other supermarket mobile app and bulleting pointing the requirement and similar features.</a:t>
            </a:r>
          </a:p>
        </p:txBody>
      </p:sp>
      <p:sp>
        <p:nvSpPr>
          <p:cNvPr id="7" name="Oval 6"/>
          <p:cNvSpPr/>
          <p:nvPr/>
        </p:nvSpPr>
        <p:spPr>
          <a:xfrm>
            <a:off x="4054457" y="971457"/>
            <a:ext cx="221425" cy="17221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7709932" y="4148835"/>
            <a:ext cx="4222818" cy="2396148"/>
            <a:chOff x="5943190" y="4290037"/>
            <a:chExt cx="4222818" cy="2396148"/>
          </a:xfrm>
        </p:grpSpPr>
        <p:grpSp>
          <p:nvGrpSpPr>
            <p:cNvPr id="9" name="Group 8"/>
            <p:cNvGrpSpPr/>
            <p:nvPr/>
          </p:nvGrpSpPr>
          <p:grpSpPr>
            <a:xfrm>
              <a:off x="6002036" y="4290037"/>
              <a:ext cx="4163972" cy="2289547"/>
              <a:chOff x="2981752" y="2974306"/>
              <a:chExt cx="3548538" cy="1585975"/>
            </a:xfrm>
          </p:grpSpPr>
          <p:pic>
            <p:nvPicPr>
              <p:cNvPr id="14" name="Picture 13"/>
              <p:cNvPicPr>
                <a:picLocks noChangeAspect="1"/>
              </p:cNvPicPr>
              <p:nvPr/>
            </p:nvPicPr>
            <p:blipFill>
              <a:blip r:embed="rId2"/>
              <a:stretch>
                <a:fillRect/>
              </a:stretch>
            </p:blipFill>
            <p:spPr>
              <a:xfrm>
                <a:off x="2981752" y="2983523"/>
                <a:ext cx="881743" cy="1567543"/>
              </a:xfrm>
              <a:prstGeom prst="rect">
                <a:avLst/>
              </a:prstGeom>
            </p:spPr>
          </p:pic>
          <p:pic>
            <p:nvPicPr>
              <p:cNvPr id="15" name="Picture 14"/>
              <p:cNvPicPr>
                <a:picLocks noChangeAspect="1"/>
              </p:cNvPicPr>
              <p:nvPr/>
            </p:nvPicPr>
            <p:blipFill>
              <a:blip r:embed="rId3"/>
              <a:stretch>
                <a:fillRect/>
              </a:stretch>
            </p:blipFill>
            <p:spPr>
              <a:xfrm>
                <a:off x="3871686" y="2983523"/>
                <a:ext cx="886926" cy="1576758"/>
              </a:xfrm>
              <a:prstGeom prst="rect">
                <a:avLst/>
              </a:prstGeom>
            </p:spPr>
          </p:pic>
          <p:pic>
            <p:nvPicPr>
              <p:cNvPr id="16" name="Picture 15"/>
              <p:cNvPicPr>
                <a:picLocks noChangeAspect="1"/>
              </p:cNvPicPr>
              <p:nvPr/>
            </p:nvPicPr>
            <p:blipFill>
              <a:blip r:embed="rId4"/>
              <a:stretch>
                <a:fillRect/>
              </a:stretch>
            </p:blipFill>
            <p:spPr>
              <a:xfrm>
                <a:off x="4753429" y="2974306"/>
                <a:ext cx="886927" cy="1576759"/>
              </a:xfrm>
              <a:prstGeom prst="rect">
                <a:avLst/>
              </a:prstGeom>
            </p:spPr>
          </p:pic>
          <p:pic>
            <p:nvPicPr>
              <p:cNvPr id="17" name="Picture 16"/>
              <p:cNvPicPr>
                <a:picLocks noChangeAspect="1"/>
              </p:cNvPicPr>
              <p:nvPr/>
            </p:nvPicPr>
            <p:blipFill>
              <a:blip r:embed="rId5"/>
              <a:stretch>
                <a:fillRect/>
              </a:stretch>
            </p:blipFill>
            <p:spPr>
              <a:xfrm>
                <a:off x="5638179" y="2974306"/>
                <a:ext cx="892111" cy="1576760"/>
              </a:xfrm>
              <a:prstGeom prst="rect">
                <a:avLst/>
              </a:prstGeom>
            </p:spPr>
          </p:pic>
        </p:grpSp>
        <p:sp>
          <p:nvSpPr>
            <p:cNvPr id="10" name="Oval 9"/>
            <p:cNvSpPr/>
            <p:nvPr/>
          </p:nvSpPr>
          <p:spPr>
            <a:xfrm>
              <a:off x="5943190" y="4310934"/>
              <a:ext cx="489834" cy="29113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990638" y="4560039"/>
              <a:ext cx="1133851" cy="85091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9034302" y="4650854"/>
              <a:ext cx="1034667" cy="203533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8569338" y="4362530"/>
              <a:ext cx="546310" cy="20810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p:cNvGrpSpPr/>
          <p:nvPr/>
        </p:nvGrpSpPr>
        <p:grpSpPr>
          <a:xfrm>
            <a:off x="9148064" y="855515"/>
            <a:ext cx="2866869" cy="2999775"/>
            <a:chOff x="8145468" y="768508"/>
            <a:chExt cx="2866869" cy="2999775"/>
          </a:xfrm>
        </p:grpSpPr>
        <p:grpSp>
          <p:nvGrpSpPr>
            <p:cNvPr id="19" name="Group 18"/>
            <p:cNvGrpSpPr/>
            <p:nvPr/>
          </p:nvGrpSpPr>
          <p:grpSpPr>
            <a:xfrm>
              <a:off x="8214398" y="768508"/>
              <a:ext cx="2715756" cy="2878852"/>
              <a:chOff x="2436066" y="3581730"/>
              <a:chExt cx="3109758" cy="1788037"/>
            </a:xfrm>
          </p:grpSpPr>
          <p:pic>
            <p:nvPicPr>
              <p:cNvPr id="26" name="Picture 25"/>
              <p:cNvPicPr>
                <a:picLocks noChangeAspect="1"/>
              </p:cNvPicPr>
              <p:nvPr/>
            </p:nvPicPr>
            <p:blipFill>
              <a:blip r:embed="rId6"/>
              <a:stretch>
                <a:fillRect/>
              </a:stretch>
            </p:blipFill>
            <p:spPr>
              <a:xfrm>
                <a:off x="2436066" y="3583128"/>
                <a:ext cx="1081314" cy="1784679"/>
              </a:xfrm>
              <a:prstGeom prst="rect">
                <a:avLst/>
              </a:prstGeom>
            </p:spPr>
          </p:pic>
          <p:pic>
            <p:nvPicPr>
              <p:cNvPr id="27" name="Picture 26"/>
              <p:cNvPicPr>
                <a:picLocks noChangeAspect="1"/>
              </p:cNvPicPr>
              <p:nvPr/>
            </p:nvPicPr>
            <p:blipFill>
              <a:blip r:embed="rId7"/>
              <a:stretch>
                <a:fillRect/>
              </a:stretch>
            </p:blipFill>
            <p:spPr>
              <a:xfrm>
                <a:off x="3517380" y="3585088"/>
                <a:ext cx="1014413" cy="1784679"/>
              </a:xfrm>
              <a:prstGeom prst="rect">
                <a:avLst/>
              </a:prstGeom>
            </p:spPr>
          </p:pic>
          <p:pic>
            <p:nvPicPr>
              <p:cNvPr id="28" name="Picture 27"/>
              <p:cNvPicPr>
                <a:picLocks noChangeAspect="1"/>
              </p:cNvPicPr>
              <p:nvPr/>
            </p:nvPicPr>
            <p:blipFill>
              <a:blip r:embed="rId8"/>
              <a:stretch>
                <a:fillRect/>
              </a:stretch>
            </p:blipFill>
            <p:spPr>
              <a:xfrm>
                <a:off x="4531410" y="3581730"/>
                <a:ext cx="1014414" cy="1784679"/>
              </a:xfrm>
              <a:prstGeom prst="rect">
                <a:avLst/>
              </a:prstGeom>
            </p:spPr>
          </p:pic>
        </p:grpSp>
        <p:sp>
          <p:nvSpPr>
            <p:cNvPr id="20" name="Rectangle 19"/>
            <p:cNvSpPr/>
            <p:nvPr/>
          </p:nvSpPr>
          <p:spPr>
            <a:xfrm>
              <a:off x="9179830" y="1298033"/>
              <a:ext cx="868886" cy="189572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9963510" y="1080466"/>
              <a:ext cx="1048827" cy="268781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8145468" y="1617566"/>
              <a:ext cx="1069987" cy="44957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8190972" y="1076166"/>
              <a:ext cx="1098387" cy="6217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8145469" y="3337724"/>
              <a:ext cx="1198849" cy="41934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9119175" y="797500"/>
              <a:ext cx="999328" cy="37197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p:cNvGrpSpPr/>
          <p:nvPr/>
        </p:nvGrpSpPr>
        <p:grpSpPr>
          <a:xfrm>
            <a:off x="318466" y="4332048"/>
            <a:ext cx="3063532" cy="2238894"/>
            <a:chOff x="524178" y="4327384"/>
            <a:chExt cx="3063532" cy="2238894"/>
          </a:xfrm>
        </p:grpSpPr>
        <p:grpSp>
          <p:nvGrpSpPr>
            <p:cNvPr id="30" name="Group 29"/>
            <p:cNvGrpSpPr/>
            <p:nvPr/>
          </p:nvGrpSpPr>
          <p:grpSpPr>
            <a:xfrm>
              <a:off x="650616" y="4327384"/>
              <a:ext cx="2762367" cy="2057524"/>
              <a:chOff x="308428" y="3980330"/>
              <a:chExt cx="1625469" cy="1434089"/>
            </a:xfrm>
          </p:grpSpPr>
          <p:pic>
            <p:nvPicPr>
              <p:cNvPr id="33" name="Picture 32"/>
              <p:cNvPicPr>
                <a:picLocks noChangeAspect="1"/>
              </p:cNvPicPr>
              <p:nvPr/>
            </p:nvPicPr>
            <p:blipFill>
              <a:blip r:embed="rId9"/>
              <a:stretch>
                <a:fillRect/>
              </a:stretch>
            </p:blipFill>
            <p:spPr>
              <a:xfrm>
                <a:off x="308428" y="3980330"/>
                <a:ext cx="764022" cy="1434088"/>
              </a:xfrm>
              <a:prstGeom prst="rect">
                <a:avLst/>
              </a:prstGeom>
            </p:spPr>
          </p:pic>
          <p:pic>
            <p:nvPicPr>
              <p:cNvPr id="34" name="Picture 33"/>
              <p:cNvPicPr>
                <a:picLocks noChangeAspect="1"/>
              </p:cNvPicPr>
              <p:nvPr/>
            </p:nvPicPr>
            <p:blipFill>
              <a:blip r:embed="rId10"/>
              <a:stretch>
                <a:fillRect/>
              </a:stretch>
            </p:blipFill>
            <p:spPr>
              <a:xfrm>
                <a:off x="1072450" y="3980331"/>
                <a:ext cx="861447" cy="1434088"/>
              </a:xfrm>
              <a:prstGeom prst="rect">
                <a:avLst/>
              </a:prstGeom>
            </p:spPr>
          </p:pic>
        </p:grpSp>
        <p:sp>
          <p:nvSpPr>
            <p:cNvPr id="31" name="Rectangle 30"/>
            <p:cNvSpPr/>
            <p:nvPr/>
          </p:nvSpPr>
          <p:spPr>
            <a:xfrm>
              <a:off x="1875394" y="4705957"/>
              <a:ext cx="1712316" cy="89110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24178" y="4570635"/>
              <a:ext cx="1106599" cy="199564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5" name="TextBox 34"/>
          <p:cNvSpPr txBox="1"/>
          <p:nvPr/>
        </p:nvSpPr>
        <p:spPr>
          <a:xfrm>
            <a:off x="4540978" y="768295"/>
            <a:ext cx="1513430" cy="1323439"/>
          </a:xfrm>
          <a:prstGeom prst="rect">
            <a:avLst/>
          </a:prstGeom>
          <a:noFill/>
          <a:ln>
            <a:solidFill>
              <a:schemeClr val="tx1"/>
            </a:solidFill>
          </a:ln>
        </p:spPr>
        <p:txBody>
          <a:bodyPr wrap="square" rtlCol="0">
            <a:spAutoFit/>
          </a:bodyPr>
          <a:lstStyle/>
          <a:p>
            <a:r>
              <a:rPr lang="en-US" sz="1000" dirty="0" smtClean="0"/>
              <a:t>(2)</a:t>
            </a:r>
          </a:p>
          <a:p>
            <a:r>
              <a:rPr lang="en-US" sz="1000" dirty="0" smtClean="0"/>
              <a:t>This is the Aldi, some of the features that I have noticed are : </a:t>
            </a:r>
          </a:p>
          <a:p>
            <a:pPr marL="171450" indent="-171450">
              <a:buFont typeface="Arial" charset="0"/>
              <a:buChar char="•"/>
            </a:pPr>
            <a:r>
              <a:rPr lang="en-US" sz="1000" dirty="0" smtClean="0"/>
              <a:t>Instruction on how to function the app.</a:t>
            </a:r>
          </a:p>
          <a:p>
            <a:pPr marL="171450" indent="-171450">
              <a:buFont typeface="Arial" charset="0"/>
              <a:buChar char="•"/>
            </a:pPr>
            <a:r>
              <a:rPr lang="en-US" sz="1000" dirty="0" smtClean="0"/>
              <a:t>Sliding Menu bar. </a:t>
            </a:r>
          </a:p>
          <a:p>
            <a:pPr marL="171450" indent="-171450">
              <a:buFont typeface="Arial" charset="0"/>
              <a:buChar char="•"/>
            </a:pPr>
            <a:r>
              <a:rPr lang="en-US" sz="1000" dirty="0" smtClean="0"/>
              <a:t>Basket action bar </a:t>
            </a:r>
          </a:p>
        </p:txBody>
      </p:sp>
      <p:grpSp>
        <p:nvGrpSpPr>
          <p:cNvPr id="36" name="Group 35"/>
          <p:cNvGrpSpPr/>
          <p:nvPr/>
        </p:nvGrpSpPr>
        <p:grpSpPr>
          <a:xfrm>
            <a:off x="238980" y="741600"/>
            <a:ext cx="4244342" cy="2702670"/>
            <a:chOff x="2060223" y="788831"/>
            <a:chExt cx="4244342" cy="2702670"/>
          </a:xfrm>
        </p:grpSpPr>
        <p:grpSp>
          <p:nvGrpSpPr>
            <p:cNvPr id="37" name="Group 36"/>
            <p:cNvGrpSpPr/>
            <p:nvPr/>
          </p:nvGrpSpPr>
          <p:grpSpPr>
            <a:xfrm>
              <a:off x="2195105" y="788831"/>
              <a:ext cx="4109460" cy="2702670"/>
              <a:chOff x="2587426" y="1328345"/>
              <a:chExt cx="5003675" cy="2178225"/>
            </a:xfrm>
          </p:grpSpPr>
          <p:pic>
            <p:nvPicPr>
              <p:cNvPr id="42" name="Picture 41"/>
              <p:cNvPicPr>
                <a:picLocks noChangeAspect="1"/>
              </p:cNvPicPr>
              <p:nvPr/>
            </p:nvPicPr>
            <p:blipFill>
              <a:blip r:embed="rId11"/>
              <a:stretch>
                <a:fillRect/>
              </a:stretch>
            </p:blipFill>
            <p:spPr>
              <a:xfrm>
                <a:off x="2587426" y="1328345"/>
                <a:ext cx="1277258" cy="2167468"/>
              </a:xfrm>
              <a:prstGeom prst="rect">
                <a:avLst/>
              </a:prstGeom>
            </p:spPr>
          </p:pic>
          <p:pic>
            <p:nvPicPr>
              <p:cNvPr id="43" name="Picture 42"/>
              <p:cNvPicPr>
                <a:picLocks noChangeAspect="1"/>
              </p:cNvPicPr>
              <p:nvPr/>
            </p:nvPicPr>
            <p:blipFill>
              <a:blip r:embed="rId12"/>
              <a:stretch>
                <a:fillRect/>
              </a:stretch>
            </p:blipFill>
            <p:spPr>
              <a:xfrm>
                <a:off x="3811475" y="1339102"/>
                <a:ext cx="1277258" cy="2167468"/>
              </a:xfrm>
              <a:prstGeom prst="rect">
                <a:avLst/>
              </a:prstGeom>
            </p:spPr>
          </p:pic>
          <p:pic>
            <p:nvPicPr>
              <p:cNvPr id="44" name="Picture 43"/>
              <p:cNvPicPr>
                <a:picLocks noChangeAspect="1"/>
              </p:cNvPicPr>
              <p:nvPr/>
            </p:nvPicPr>
            <p:blipFill>
              <a:blip r:embed="rId13"/>
              <a:stretch>
                <a:fillRect/>
              </a:stretch>
            </p:blipFill>
            <p:spPr>
              <a:xfrm>
                <a:off x="5094642" y="1349860"/>
                <a:ext cx="1277258" cy="2145953"/>
              </a:xfrm>
              <a:prstGeom prst="rect">
                <a:avLst/>
              </a:prstGeom>
            </p:spPr>
          </p:pic>
          <p:pic>
            <p:nvPicPr>
              <p:cNvPr id="45" name="Picture 44"/>
              <p:cNvPicPr>
                <a:picLocks noChangeAspect="1"/>
              </p:cNvPicPr>
              <p:nvPr/>
            </p:nvPicPr>
            <p:blipFill>
              <a:blip r:embed="rId14"/>
              <a:stretch>
                <a:fillRect/>
              </a:stretch>
            </p:blipFill>
            <p:spPr>
              <a:xfrm>
                <a:off x="6313843" y="1349860"/>
                <a:ext cx="1277258" cy="2145953"/>
              </a:xfrm>
              <a:prstGeom prst="rect">
                <a:avLst/>
              </a:prstGeom>
            </p:spPr>
          </p:pic>
        </p:grpSp>
        <p:sp>
          <p:nvSpPr>
            <p:cNvPr id="38" name="Rounded Rectangle 37"/>
            <p:cNvSpPr/>
            <p:nvPr/>
          </p:nvSpPr>
          <p:spPr>
            <a:xfrm>
              <a:off x="4082552" y="1169473"/>
              <a:ext cx="938458" cy="127157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2060223" y="1058733"/>
              <a:ext cx="1878948" cy="183589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5308969" y="1053815"/>
              <a:ext cx="961279" cy="111281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1" name="Straight Arrow Connector 40"/>
            <p:cNvCxnSpPr/>
            <p:nvPr/>
          </p:nvCxnSpPr>
          <p:spPr>
            <a:xfrm flipH="1" flipV="1">
              <a:off x="4112576" y="983052"/>
              <a:ext cx="47549" cy="24392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46" name="TextBox 45"/>
          <p:cNvSpPr txBox="1"/>
          <p:nvPr/>
        </p:nvSpPr>
        <p:spPr>
          <a:xfrm>
            <a:off x="7590496" y="838601"/>
            <a:ext cx="1484639" cy="2862322"/>
          </a:xfrm>
          <a:prstGeom prst="rect">
            <a:avLst/>
          </a:prstGeom>
          <a:noFill/>
          <a:ln>
            <a:solidFill>
              <a:schemeClr val="tx1"/>
            </a:solidFill>
          </a:ln>
        </p:spPr>
        <p:txBody>
          <a:bodyPr wrap="square" rtlCol="0">
            <a:spAutoFit/>
          </a:bodyPr>
          <a:lstStyle/>
          <a:p>
            <a:r>
              <a:rPr lang="en-US" sz="1000" dirty="0" smtClean="0"/>
              <a:t>(3)</a:t>
            </a:r>
          </a:p>
          <a:p>
            <a:r>
              <a:rPr lang="en-US" sz="1000" dirty="0" smtClean="0"/>
              <a:t>This is ASDA Mobile App. Some of the Mobile app features noticed : </a:t>
            </a:r>
          </a:p>
          <a:p>
            <a:pPr marL="171450" indent="-171450">
              <a:buFont typeface="Arial" charset="0"/>
              <a:buChar char="•"/>
            </a:pPr>
            <a:r>
              <a:rPr lang="en-US" sz="1000" dirty="0" smtClean="0"/>
              <a:t>Big Image with a slogan.</a:t>
            </a:r>
          </a:p>
          <a:p>
            <a:pPr marL="171450" indent="-171450">
              <a:buFont typeface="Arial" charset="0"/>
              <a:buChar char="•"/>
            </a:pPr>
            <a:r>
              <a:rPr lang="en-US" sz="1000" dirty="0" smtClean="0"/>
              <a:t>Sign In and Create Account button.</a:t>
            </a:r>
          </a:p>
          <a:p>
            <a:pPr marL="171450" indent="-171450">
              <a:buFont typeface="Arial" charset="0"/>
              <a:buChar char="•"/>
            </a:pPr>
            <a:r>
              <a:rPr lang="en-US" sz="1000" dirty="0" smtClean="0"/>
              <a:t>Item box (Home, Shop, Favorites, Orders, Account) . </a:t>
            </a:r>
          </a:p>
          <a:p>
            <a:pPr marL="171450" indent="-171450">
              <a:buFont typeface="Arial" charset="0"/>
              <a:buChar char="•"/>
            </a:pPr>
            <a:r>
              <a:rPr lang="en-US" sz="1000" dirty="0" smtClean="0"/>
              <a:t>Search Bar, micro speaker bar and basket bar.</a:t>
            </a:r>
          </a:p>
          <a:p>
            <a:pPr marL="171450" indent="-171450">
              <a:buFont typeface="Arial" charset="0"/>
              <a:buChar char="•"/>
            </a:pPr>
            <a:r>
              <a:rPr lang="en-US" sz="1000" dirty="0" smtClean="0"/>
              <a:t>Frequent Searches database.</a:t>
            </a:r>
          </a:p>
          <a:p>
            <a:pPr marL="171450" indent="-171450">
              <a:buFont typeface="Arial" charset="0"/>
              <a:buChar char="•"/>
            </a:pPr>
            <a:r>
              <a:rPr lang="en-US" sz="1000" dirty="0" smtClean="0"/>
              <a:t>Image buttons.</a:t>
            </a:r>
          </a:p>
        </p:txBody>
      </p:sp>
      <p:sp>
        <p:nvSpPr>
          <p:cNvPr id="47" name="TextBox 46"/>
          <p:cNvSpPr txBox="1"/>
          <p:nvPr/>
        </p:nvSpPr>
        <p:spPr>
          <a:xfrm>
            <a:off x="5680831" y="4154487"/>
            <a:ext cx="1969645" cy="2400657"/>
          </a:xfrm>
          <a:prstGeom prst="rect">
            <a:avLst/>
          </a:prstGeom>
          <a:noFill/>
          <a:ln>
            <a:solidFill>
              <a:schemeClr val="tx1"/>
            </a:solidFill>
          </a:ln>
        </p:spPr>
        <p:txBody>
          <a:bodyPr wrap="square" rtlCol="0">
            <a:spAutoFit/>
          </a:bodyPr>
          <a:lstStyle/>
          <a:p>
            <a:r>
              <a:rPr lang="en-US" sz="1000" smtClean="0"/>
              <a:t>(6)</a:t>
            </a:r>
          </a:p>
          <a:p>
            <a:r>
              <a:rPr lang="en-US" sz="1000" dirty="0" smtClean="0"/>
              <a:t>This is Tesco Mobile App which has lot of features : </a:t>
            </a:r>
          </a:p>
          <a:p>
            <a:pPr marL="171450" indent="-171450">
              <a:buFont typeface="Arial" charset="0"/>
              <a:buChar char="•"/>
            </a:pPr>
            <a:r>
              <a:rPr lang="en-US" sz="1000" dirty="0" smtClean="0"/>
              <a:t>Logo </a:t>
            </a:r>
          </a:p>
          <a:p>
            <a:pPr marL="171450" indent="-171450">
              <a:buFont typeface="Arial" charset="0"/>
              <a:buChar char="•"/>
            </a:pPr>
            <a:r>
              <a:rPr lang="en-US" sz="1000" dirty="0" smtClean="0"/>
              <a:t>Sliding Menu Bar( groceries, favorites, seasonal buy list, book a slot, order, special offers, club card)  </a:t>
            </a:r>
          </a:p>
          <a:p>
            <a:pPr marL="171450" indent="-171450">
              <a:buFont typeface="Arial" charset="0"/>
              <a:buChar char="•"/>
            </a:pPr>
            <a:r>
              <a:rPr lang="en-US" sz="1000" dirty="0" smtClean="0"/>
              <a:t>Welcome image with Sign in and Register Button </a:t>
            </a:r>
            <a:endParaRPr lang="en-US" sz="1000" dirty="0"/>
          </a:p>
          <a:p>
            <a:pPr marL="171450" indent="-171450">
              <a:buFont typeface="Arial" charset="0"/>
              <a:buChar char="•"/>
            </a:pPr>
            <a:r>
              <a:rPr lang="en-US" sz="1000" dirty="0" smtClean="0"/>
              <a:t>Groceries view all button and Special Offer view all button</a:t>
            </a:r>
          </a:p>
          <a:p>
            <a:pPr marL="171450" indent="-171450">
              <a:buFont typeface="Arial" charset="0"/>
              <a:buChar char="•"/>
            </a:pPr>
            <a:r>
              <a:rPr lang="en-US" sz="1000" dirty="0" smtClean="0"/>
              <a:t>Barcode reader, search action bar, basket counter as well basket action bar </a:t>
            </a:r>
          </a:p>
        </p:txBody>
      </p:sp>
      <p:sp>
        <p:nvSpPr>
          <p:cNvPr id="48" name="TextBox 47"/>
          <p:cNvSpPr txBox="1"/>
          <p:nvPr/>
        </p:nvSpPr>
        <p:spPr>
          <a:xfrm>
            <a:off x="3546714" y="4389600"/>
            <a:ext cx="1907217" cy="1938992"/>
          </a:xfrm>
          <a:prstGeom prst="rect">
            <a:avLst/>
          </a:prstGeom>
          <a:noFill/>
          <a:ln>
            <a:solidFill>
              <a:schemeClr val="tx1"/>
            </a:solidFill>
          </a:ln>
        </p:spPr>
        <p:txBody>
          <a:bodyPr wrap="square" rtlCol="0">
            <a:spAutoFit/>
          </a:bodyPr>
          <a:lstStyle/>
          <a:p>
            <a:r>
              <a:rPr lang="en-US" sz="1000" smtClean="0"/>
              <a:t>(4)</a:t>
            </a:r>
          </a:p>
          <a:p>
            <a:r>
              <a:rPr lang="en-US" sz="1000" dirty="0" smtClean="0"/>
              <a:t>This is Sainsbury’s Mobile App and some of the features that I have notices are: </a:t>
            </a:r>
          </a:p>
          <a:p>
            <a:pPr marL="171450" indent="-171450">
              <a:buFont typeface="Arial" charset="0"/>
              <a:buChar char="•"/>
            </a:pPr>
            <a:r>
              <a:rPr lang="en-US" sz="1000" dirty="0" smtClean="0"/>
              <a:t>Sliding menu bar (home , browse, great prices, favorites , log in and more..)</a:t>
            </a:r>
          </a:p>
          <a:p>
            <a:pPr marL="171450" indent="-171450">
              <a:buFont typeface="Arial" charset="0"/>
              <a:buChar char="•"/>
            </a:pPr>
            <a:r>
              <a:rPr lang="en-US" sz="1000" dirty="0" smtClean="0"/>
              <a:t>Image on sliding menu bar </a:t>
            </a:r>
          </a:p>
          <a:p>
            <a:pPr marL="171450" indent="-171450">
              <a:buFont typeface="Arial" charset="0"/>
              <a:buChar char="•"/>
            </a:pPr>
            <a:r>
              <a:rPr lang="en-US" sz="1000" dirty="0" smtClean="0"/>
              <a:t>Image button </a:t>
            </a:r>
          </a:p>
          <a:p>
            <a:pPr marL="171450" indent="-171450">
              <a:buFont typeface="Arial" charset="0"/>
              <a:buChar char="•"/>
            </a:pPr>
            <a:r>
              <a:rPr lang="en-US" sz="1000" dirty="0" smtClean="0"/>
              <a:t>Log in and register button </a:t>
            </a:r>
          </a:p>
          <a:p>
            <a:pPr marL="171450" indent="-171450">
              <a:buFont typeface="Arial" charset="0"/>
              <a:buChar char="•"/>
            </a:pPr>
            <a:r>
              <a:rPr lang="en-US" sz="1000" dirty="0" smtClean="0"/>
              <a:t>Search action bar and basket action bar</a:t>
            </a:r>
            <a:endParaRPr lang="en-US" sz="1000" dirty="0"/>
          </a:p>
        </p:txBody>
      </p:sp>
      <p:sp>
        <p:nvSpPr>
          <p:cNvPr id="49" name="TextBox 48"/>
          <p:cNvSpPr txBox="1"/>
          <p:nvPr/>
        </p:nvSpPr>
        <p:spPr>
          <a:xfrm>
            <a:off x="3489246" y="2485773"/>
            <a:ext cx="4009277" cy="1546577"/>
          </a:xfrm>
          <a:prstGeom prst="rect">
            <a:avLst/>
          </a:prstGeom>
          <a:noFill/>
          <a:ln>
            <a:solidFill>
              <a:schemeClr val="tx1"/>
            </a:solidFill>
          </a:ln>
        </p:spPr>
        <p:txBody>
          <a:bodyPr wrap="square" rtlCol="0">
            <a:spAutoFit/>
          </a:bodyPr>
          <a:lstStyle/>
          <a:p>
            <a:r>
              <a:rPr lang="en-US" sz="1050" dirty="0" smtClean="0"/>
              <a:t>(7)</a:t>
            </a:r>
          </a:p>
          <a:p>
            <a:r>
              <a:rPr lang="en-US" sz="1050" dirty="0" smtClean="0"/>
              <a:t>After looking at different supermarket mobile app I have found some similarity which I have thought of adding in our mobile app: </a:t>
            </a:r>
          </a:p>
          <a:p>
            <a:pPr marL="171450" indent="-171450">
              <a:buFont typeface="Arial" charset="0"/>
              <a:buChar char="•"/>
            </a:pPr>
            <a:r>
              <a:rPr lang="en-US" sz="1050" dirty="0" smtClean="0"/>
              <a:t>Sliding menu bar</a:t>
            </a:r>
          </a:p>
          <a:p>
            <a:pPr marL="171450" indent="-171450">
              <a:buFont typeface="Arial" charset="0"/>
              <a:buChar char="•"/>
            </a:pPr>
            <a:r>
              <a:rPr lang="en-US" sz="1050" dirty="0" smtClean="0"/>
              <a:t>Search bar </a:t>
            </a:r>
          </a:p>
          <a:p>
            <a:pPr marL="171450" indent="-171450">
              <a:buFont typeface="Arial" charset="0"/>
              <a:buChar char="•"/>
            </a:pPr>
            <a:r>
              <a:rPr lang="en-US" sz="1050" dirty="0" smtClean="0"/>
              <a:t>Sign in and register button </a:t>
            </a:r>
          </a:p>
          <a:p>
            <a:pPr marL="171450" indent="-171450">
              <a:buFont typeface="Arial" charset="0"/>
              <a:buChar char="•"/>
            </a:pPr>
            <a:r>
              <a:rPr lang="en-US" sz="1050" dirty="0" smtClean="0"/>
              <a:t>Image button which will link to different layout</a:t>
            </a:r>
          </a:p>
          <a:p>
            <a:pPr marL="171450" indent="-171450">
              <a:buFont typeface="Arial" charset="0"/>
              <a:buChar char="•"/>
            </a:pPr>
            <a:r>
              <a:rPr lang="en-US" sz="1050" dirty="0" smtClean="0"/>
              <a:t>Image related to the core </a:t>
            </a:r>
          </a:p>
          <a:p>
            <a:pPr marL="171450" indent="-171450">
              <a:buFont typeface="Arial" charset="0"/>
              <a:buChar char="•"/>
            </a:pPr>
            <a:r>
              <a:rPr lang="en-US" sz="1050" dirty="0" smtClean="0"/>
              <a:t>logo </a:t>
            </a:r>
            <a:endParaRPr lang="en-US" sz="1050" dirty="0"/>
          </a:p>
        </p:txBody>
      </p:sp>
    </p:spTree>
    <p:extLst>
      <p:ext uri="{BB962C8B-B14F-4D97-AF65-F5344CB8AC3E}">
        <p14:creationId xmlns:p14="http://schemas.microsoft.com/office/powerpoint/2010/main" val="2031360097"/>
      </p:ext>
    </p:extLst>
  </p:cSld>
  <p:clrMapOvr>
    <a:masterClrMapping/>
  </p:clrMapOvr>
  <p:timing>
    <p:tnLst>
      <p:par>
        <p:cTn id="1" dur="indefinite" restart="never" nodeType="tmRoot"/>
      </p:par>
    </p:tnLst>
  </p:timing>
</p:sld>
</file>

<file path=ppt/theme/theme1.xml><?xml version="1.0" encoding="utf-8"?>
<a:theme xmlns:a="http://schemas.openxmlformats.org/drawingml/2006/main" name="Basis">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docProps/app.xml><?xml version="1.0" encoding="utf-8"?>
<Properties xmlns="http://schemas.openxmlformats.org/officeDocument/2006/extended-properties" xmlns:vt="http://schemas.openxmlformats.org/officeDocument/2006/docPropsVTypes">
  <Template>TM03457444[[fn=Basis]]</Template>
  <TotalTime>7517</TotalTime>
  <Words>651</Words>
  <Application>Microsoft Macintosh PowerPoint</Application>
  <PresentationFormat>Widescreen</PresentationFormat>
  <Paragraphs>62</Paragraphs>
  <Slides>14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Corbel</vt:lpstr>
      <vt:lpstr>Arial</vt:lpstr>
      <vt:lpstr>Basis</vt:lpstr>
      <vt:lpstr>Group 3 – The Beast Nation</vt:lpstr>
      <vt:lpstr>Introduction</vt:lpstr>
      <vt:lpstr>Review of Roles - Anis</vt:lpstr>
      <vt:lpstr>Review of Roles - Jennifer</vt:lpstr>
      <vt:lpstr>Review of Roles - Benjamin</vt:lpstr>
      <vt:lpstr>Review of Roles - Nazir</vt:lpstr>
      <vt:lpstr>Project Plan</vt:lpstr>
      <vt:lpstr>Project Plan</vt:lpstr>
      <vt:lpstr>Ideas accessed from other supermarket apps!</vt:lpstr>
      <vt:lpstr>Progress - Week 1&amp;2</vt:lpstr>
      <vt:lpstr>Progress – Week 3&amp;4</vt:lpstr>
      <vt:lpstr>Progress – Week 5</vt:lpstr>
      <vt:lpstr>Future Progress</vt:lpstr>
      <vt:lpstr>The End</vt:lpstr>
    </vt:vector>
  </TitlesOfParts>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3 – The Beast Nation</dc:title>
  <dc:creator>Jennifer Odongo</dc:creator>
  <cp:lastModifiedBy>Anis Subba</cp:lastModifiedBy>
  <cp:revision>17</cp:revision>
  <dcterms:created xsi:type="dcterms:W3CDTF">2017-01-27T16:25:17Z</dcterms:created>
  <dcterms:modified xsi:type="dcterms:W3CDTF">2017-02-20T19:21:00Z</dcterms:modified>
</cp:coreProperties>
</file>

<file path=docProps/thumbnail.jpeg>
</file>